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9" r:id="rId7"/>
    <p:sldId id="258" r:id="rId8"/>
    <p:sldId id="260" r:id="rId9"/>
    <p:sldId id="261" r:id="rId10"/>
    <p:sldId id="267" r:id="rId11"/>
    <p:sldId id="264" r:id="rId12"/>
    <p:sldId id="268" r:id="rId13"/>
    <p:sldId id="271" r:id="rId14"/>
    <p:sldId id="269" r:id="rId15"/>
    <p:sldId id="270" r:id="rId16"/>
    <p:sldId id="263" r:id="rId17"/>
    <p:sldId id="262" r:id="rId18"/>
    <p:sldId id="265"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E59DCF-C85C-7342-BC1E-AAADF63B724D}">
          <p14:sldIdLst>
            <p14:sldId id="256"/>
            <p14:sldId id="257"/>
            <p14:sldId id="259"/>
            <p14:sldId id="258"/>
            <p14:sldId id="260"/>
            <p14:sldId id="261"/>
            <p14:sldId id="267"/>
            <p14:sldId id="264"/>
            <p14:sldId id="268"/>
            <p14:sldId id="271"/>
            <p14:sldId id="269"/>
            <p14:sldId id="270"/>
            <p14:sldId id="263"/>
            <p14:sldId id="262"/>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8"/>
    <p:restoredTop sz="94666"/>
  </p:normalViewPr>
  <p:slideViewPr>
    <p:cSldViewPr snapToGrid="0">
      <p:cViewPr varScale="1">
        <p:scale>
          <a:sx n="99" d="100"/>
          <a:sy n="99" d="100"/>
        </p:scale>
        <p:origin x="9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74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2152-8E4A-53DD-C6F9-31D9D4C12DCA}"/>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7721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0E85DC-2529-A7C3-4BAD-CF0295478C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8" name="Content Placeholder 3">
            <a:extLst>
              <a:ext uri="{FF2B5EF4-FFF2-40B4-BE49-F238E27FC236}">
                <a16:creationId xmlns:a16="http://schemas.microsoft.com/office/drawing/2014/main" id="{50D41399-BA18-BEDE-5637-6D2940D5806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89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0D2E-BE32-DC8C-E1B7-E9876C885048}"/>
              </a:ext>
            </a:extLst>
          </p:cNvPr>
          <p:cNvSpPr>
            <a:spLocks noGrp="1"/>
          </p:cNvSpPr>
          <p:nvPr>
            <p:ph type="title"/>
          </p:nvPr>
        </p:nvSpPr>
        <p:spPr>
          <a:xfrm>
            <a:off x="824948" y="2724012"/>
            <a:ext cx="10515600" cy="1325563"/>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6115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FEB-2D96-CEE5-E717-C120B608DABE}"/>
              </a:ext>
            </a:extLst>
          </p:cNvPr>
          <p:cNvSpPr>
            <a:spLocks noGrp="1"/>
          </p:cNvSpPr>
          <p:nvPr>
            <p:ph type="title"/>
          </p:nvPr>
        </p:nvSpPr>
        <p:spPr>
          <a:xfrm>
            <a:off x="1163155" y="2213112"/>
            <a:ext cx="10515600" cy="173976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E4BB9CE-E765-1064-CAA5-C09BDEC921FA}"/>
              </a:ext>
            </a:extLst>
          </p:cNvPr>
          <p:cNvSpPr>
            <a:spLocks noGrp="1"/>
          </p:cNvSpPr>
          <p:nvPr>
            <p:ph type="body" idx="1"/>
          </p:nvPr>
        </p:nvSpPr>
        <p:spPr>
          <a:xfrm>
            <a:off x="1163154" y="404612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99544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F616-E6EA-2F23-08F7-75CDFFFC8C71}"/>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AD5DD7-7576-B211-B2D7-FEE3A31DDD79}"/>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4944944-6DC9-59E9-D6F0-9443AB59F760}"/>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388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1B7-57B5-F666-545E-E76EFE1869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D5212-D949-9AC8-657F-81538DDB5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42C8C-B769-AA97-AAB4-0A52084328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8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E70F-3C34-70CE-E049-D9F65C4B8D40}"/>
              </a:ext>
            </a:extLst>
          </p:cNvPr>
          <p:cNvSpPr>
            <a:spLocks noGrp="1"/>
          </p:cNvSpPr>
          <p:nvPr>
            <p:ph type="title"/>
          </p:nvPr>
        </p:nvSpPr>
        <p:spPr/>
        <p:txBody>
          <a:bodyPr/>
          <a:lstStyle/>
          <a:p>
            <a:r>
              <a:rPr lang="en-US"/>
              <a:t>Click to edit Master title style</a:t>
            </a:r>
          </a:p>
        </p:txBody>
      </p:sp>
      <p:sp>
        <p:nvSpPr>
          <p:cNvPr id="6" name="Content Placeholder 3">
            <a:extLst>
              <a:ext uri="{FF2B5EF4-FFF2-40B4-BE49-F238E27FC236}">
                <a16:creationId xmlns:a16="http://schemas.microsoft.com/office/drawing/2014/main" id="{2A1EA7BC-E7A8-9376-5B66-FB9A681D0C7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71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13C19E-2500-D285-2160-DABDE8E29CC9}"/>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6" name="Content Placeholder 3">
            <a:extLst>
              <a:ext uri="{FF2B5EF4-FFF2-40B4-BE49-F238E27FC236}">
                <a16:creationId xmlns:a16="http://schemas.microsoft.com/office/drawing/2014/main" id="{2116982F-D5B4-7F86-B82C-94952C94FCAF}"/>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8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8F51-FED7-5E15-FE1E-1A24C020370B}"/>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1B31C16-C884-0DD7-B2F2-A65990B26601}"/>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538BFDA-CB10-E4B6-235A-BE2048306E2C}"/>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01921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ED36-787E-83CB-9CB6-CE2A0FC7C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851631-4B77-AB98-D109-D68603E05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B83F8-853E-6117-4418-C511F598D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9913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BE3C88-30E1-2FFE-25B4-078BFDA32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90C600B-2C65-AE66-97E3-3F602F7CD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6C6C9-BC10-8320-CADD-2F91C9DCA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11F4-49E9-9243-AF28-CA1449FE32D5}" type="datetimeFigureOut">
              <a:rPr lang="en-US" smtClean="0"/>
              <a:t>6/13/2025</a:t>
            </a:fld>
            <a:endParaRPr lang="en-US"/>
          </a:p>
        </p:txBody>
      </p:sp>
      <p:sp>
        <p:nvSpPr>
          <p:cNvPr id="5" name="Footer Placeholder 4">
            <a:extLst>
              <a:ext uri="{FF2B5EF4-FFF2-40B4-BE49-F238E27FC236}">
                <a16:creationId xmlns:a16="http://schemas.microsoft.com/office/drawing/2014/main" id="{BEEC1FC6-B766-5874-1E7C-11FB02F86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BCC76A-BDEA-6E36-162E-5EF3874DC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4D9AC-BF80-6148-9C96-19C056FF5D9F}" type="slidenum">
              <a:rPr lang="en-US" smtClean="0"/>
              <a:t>‹#›</a:t>
            </a:fld>
            <a:endParaRPr lang="en-US"/>
          </a:p>
        </p:txBody>
      </p:sp>
    </p:spTree>
    <p:extLst>
      <p:ext uri="{BB962C8B-B14F-4D97-AF65-F5344CB8AC3E}">
        <p14:creationId xmlns:p14="http://schemas.microsoft.com/office/powerpoint/2010/main" val="245041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1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p:txBody>
          <a:bodyPr/>
          <a:lstStyle/>
          <a:p>
            <a:r>
              <a:rPr lang="en-US" dirty="0" smtClean="0"/>
              <a:t>Draw a picture</a:t>
            </a:r>
            <a:endParaRPr lang="en-US" dirty="0"/>
          </a:p>
        </p:txBody>
      </p:sp>
      <p:sp>
        <p:nvSpPr>
          <p:cNvPr id="3" name="Picture Placeholder 2">
            <a:extLst>
              <a:ext uri="{FF2B5EF4-FFF2-40B4-BE49-F238E27FC236}">
                <a16:creationId xmlns:a16="http://schemas.microsoft.com/office/drawing/2014/main" id="{C1412E50-B6C2-DD1D-6919-4F1E5F67A8F4}"/>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3012FE5A-2623-B199-DD99-13A26F9D03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4805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Available Products</a:t>
            </a:r>
            <a:endParaRPr lang="en-US" dirty="0"/>
          </a:p>
        </p:txBody>
      </p:sp>
    </p:spTree>
    <p:extLst>
      <p:ext uri="{BB962C8B-B14F-4D97-AF65-F5344CB8AC3E}">
        <p14:creationId xmlns:p14="http://schemas.microsoft.com/office/powerpoint/2010/main" val="342527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VCF vs. VVF</a:t>
            </a:r>
            <a:endParaRPr lang="en-US" dirty="0"/>
          </a:p>
        </p:txBody>
      </p:sp>
    </p:spTree>
    <p:extLst>
      <p:ext uri="{BB962C8B-B14F-4D97-AF65-F5344CB8AC3E}">
        <p14:creationId xmlns:p14="http://schemas.microsoft.com/office/powerpoint/2010/main" val="309122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A9F0-E547-535F-1230-DBBC44E57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D7BCC8-0F50-CF39-1E63-C88CA476092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F58D8984-21F8-D693-5D4D-97E544ADB4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17242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46BC-409F-2427-2F28-CE78E34C6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CDA7D0-65B1-0446-D486-89E0F939D88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1725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5F97-2809-827C-FEE3-CA3E5CD08C1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6105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triangle with white background&#10;&#10;Description automatically generated">
            <a:extLst>
              <a:ext uri="{FF2B5EF4-FFF2-40B4-BE49-F238E27FC236}">
                <a16:creationId xmlns:a16="http://schemas.microsoft.com/office/drawing/2014/main" id="{FD5968B1-BC97-B65F-6E8D-349597660FE4}"/>
              </a:ext>
            </a:extLst>
          </p:cNvPr>
          <p:cNvPicPr>
            <a:picLocks noChangeAspect="1"/>
          </p:cNvPicPr>
          <p:nvPr/>
        </p:nvPicPr>
        <p:blipFill>
          <a:blip r:embed="rId2"/>
          <a:stretch>
            <a:fillRect/>
          </a:stretch>
        </p:blipFill>
        <p:spPr>
          <a:xfrm>
            <a:off x="1227962" y="862516"/>
            <a:ext cx="1270000" cy="1562100"/>
          </a:xfrm>
          <a:prstGeom prst="rect">
            <a:avLst/>
          </a:prstGeom>
        </p:spPr>
      </p:pic>
      <p:pic>
        <p:nvPicPr>
          <p:cNvPr id="8" name="Picture 7" descr="A blue triangle on a black background&#10;&#10;Description automatically generated">
            <a:extLst>
              <a:ext uri="{FF2B5EF4-FFF2-40B4-BE49-F238E27FC236}">
                <a16:creationId xmlns:a16="http://schemas.microsoft.com/office/drawing/2014/main" id="{33C79820-DD9B-B9B9-8641-258D609CEF98}"/>
              </a:ext>
            </a:extLst>
          </p:cNvPr>
          <p:cNvPicPr>
            <a:picLocks noChangeAspect="1"/>
          </p:cNvPicPr>
          <p:nvPr/>
        </p:nvPicPr>
        <p:blipFill>
          <a:blip r:embed="rId3"/>
          <a:stretch>
            <a:fillRect/>
          </a:stretch>
        </p:blipFill>
        <p:spPr>
          <a:xfrm>
            <a:off x="1237343" y="2749550"/>
            <a:ext cx="1270000" cy="1562100"/>
          </a:xfrm>
          <a:prstGeom prst="rect">
            <a:avLst/>
          </a:prstGeom>
        </p:spPr>
      </p:pic>
      <p:pic>
        <p:nvPicPr>
          <p:cNvPr id="10" name="Picture 9" descr="A purple triangle on a black background&#10;&#10;Description automatically generated">
            <a:extLst>
              <a:ext uri="{FF2B5EF4-FFF2-40B4-BE49-F238E27FC236}">
                <a16:creationId xmlns:a16="http://schemas.microsoft.com/office/drawing/2014/main" id="{CB53B71A-21AC-EBD1-B80F-CE05A42D29E9}"/>
              </a:ext>
            </a:extLst>
          </p:cNvPr>
          <p:cNvPicPr>
            <a:picLocks noChangeAspect="1"/>
          </p:cNvPicPr>
          <p:nvPr/>
        </p:nvPicPr>
        <p:blipFill>
          <a:blip r:embed="rId4"/>
          <a:stretch>
            <a:fillRect/>
          </a:stretch>
        </p:blipFill>
        <p:spPr>
          <a:xfrm>
            <a:off x="2775857" y="862693"/>
            <a:ext cx="1270000" cy="1562100"/>
          </a:xfrm>
          <a:prstGeom prst="rect">
            <a:avLst/>
          </a:prstGeom>
        </p:spPr>
      </p:pic>
      <p:pic>
        <p:nvPicPr>
          <p:cNvPr id="12" name="Picture 11" descr="A blue and purple triangle&#10;&#10;Description automatically generated">
            <a:extLst>
              <a:ext uri="{FF2B5EF4-FFF2-40B4-BE49-F238E27FC236}">
                <a16:creationId xmlns:a16="http://schemas.microsoft.com/office/drawing/2014/main" id="{9F98FC88-6395-99F8-E17A-8333164C2052}"/>
              </a:ext>
            </a:extLst>
          </p:cNvPr>
          <p:cNvPicPr>
            <a:picLocks noChangeAspect="1"/>
          </p:cNvPicPr>
          <p:nvPr/>
        </p:nvPicPr>
        <p:blipFill>
          <a:blip r:embed="rId5"/>
          <a:stretch>
            <a:fillRect/>
          </a:stretch>
        </p:blipFill>
        <p:spPr>
          <a:xfrm>
            <a:off x="2775858" y="2676978"/>
            <a:ext cx="1270000" cy="1562100"/>
          </a:xfrm>
          <a:prstGeom prst="rect">
            <a:avLst/>
          </a:prstGeom>
        </p:spPr>
      </p:pic>
    </p:spTree>
    <p:extLst>
      <p:ext uri="{BB962C8B-B14F-4D97-AF65-F5344CB8AC3E}">
        <p14:creationId xmlns:p14="http://schemas.microsoft.com/office/powerpoint/2010/main" val="131651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C343-BA63-882D-5559-7B4A89C762C5}"/>
              </a:ext>
            </a:extLst>
          </p:cNvPr>
          <p:cNvSpPr>
            <a:spLocks noGrp="1"/>
          </p:cNvSpPr>
          <p:nvPr>
            <p:ph type="title"/>
          </p:nvPr>
        </p:nvSpPr>
        <p:spPr>
          <a:xfrm>
            <a:off x="2601157" y="4543934"/>
            <a:ext cx="9108490" cy="1325563"/>
          </a:xfrm>
        </p:spPr>
        <p:txBody>
          <a:bodyPr>
            <a:normAutofit/>
          </a:bodyPr>
          <a:lstStyle/>
          <a:p>
            <a:r>
              <a:rPr lang="en-US" sz="2800" dirty="0" smtClean="0"/>
              <a:t>Justin Sider</a:t>
            </a:r>
            <a:br>
              <a:rPr lang="en-US" sz="2800" dirty="0" smtClean="0"/>
            </a:br>
            <a:r>
              <a:rPr lang="en-US" sz="2800" dirty="0" smtClean="0"/>
              <a:t>Chief Information Officer</a:t>
            </a:r>
            <a:br>
              <a:rPr lang="en-US" sz="2800" dirty="0" smtClean="0"/>
            </a:br>
            <a:r>
              <a:rPr lang="en-US" sz="2800" dirty="0" smtClean="0"/>
              <a:t>Belay Technologies</a:t>
            </a:r>
            <a:endParaRPr lang="en-US" sz="2800" dirty="0"/>
          </a:p>
        </p:txBody>
      </p:sp>
      <p:sp>
        <p:nvSpPr>
          <p:cNvPr id="3" name="Title 1">
            <a:extLst>
              <a:ext uri="{FF2B5EF4-FFF2-40B4-BE49-F238E27FC236}">
                <a16:creationId xmlns:a16="http://schemas.microsoft.com/office/drawing/2014/main" id="{B54EC343-BA63-882D-5559-7B4A89C762C5}"/>
              </a:ext>
            </a:extLst>
          </p:cNvPr>
          <p:cNvSpPr txBox="1">
            <a:spLocks/>
          </p:cNvSpPr>
          <p:nvPr/>
        </p:nvSpPr>
        <p:spPr>
          <a:xfrm>
            <a:off x="720571" y="2876412"/>
            <a:ext cx="11265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4000" smtClean="0"/>
              <a:t>Invoke-VCF –Version 9 InstallType Full –Confirm:$false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13" y="3988769"/>
            <a:ext cx="1646958" cy="2435891"/>
          </a:xfrm>
          <a:prstGeom prst="rect">
            <a:avLst/>
          </a:prstGeom>
        </p:spPr>
      </p:pic>
    </p:spTree>
    <p:extLst>
      <p:ext uri="{BB962C8B-B14F-4D97-AF65-F5344CB8AC3E}">
        <p14:creationId xmlns:p14="http://schemas.microsoft.com/office/powerpoint/2010/main" val="2634984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AC6-B123-1085-041E-37FC1DA88256}"/>
              </a:ext>
            </a:extLst>
          </p:cNvPr>
          <p:cNvSpPr>
            <a:spLocks noGrp="1"/>
          </p:cNvSpPr>
          <p:nvPr>
            <p:ph type="title"/>
          </p:nvPr>
        </p:nvSpPr>
        <p:spPr/>
        <p:txBody>
          <a:bodyPr/>
          <a:lstStyle/>
          <a:p>
            <a:r>
              <a:rPr lang="en-US" dirty="0" smtClean="0"/>
              <a:t>About me</a:t>
            </a:r>
            <a:endParaRPr lang="en-US" dirty="0"/>
          </a:p>
        </p:txBody>
      </p:sp>
      <p:sp>
        <p:nvSpPr>
          <p:cNvPr id="4" name="Content Placeholder 3">
            <a:extLst>
              <a:ext uri="{FF2B5EF4-FFF2-40B4-BE49-F238E27FC236}">
                <a16:creationId xmlns:a16="http://schemas.microsoft.com/office/drawing/2014/main" id="{EACBF39F-A470-0ADD-B159-BC42BE31D6EA}"/>
              </a:ext>
            </a:extLst>
          </p:cNvPr>
          <p:cNvSpPr>
            <a:spLocks noGrp="1"/>
          </p:cNvSpPr>
          <p:nvPr>
            <p:ph sz="half" idx="2"/>
          </p:nvPr>
        </p:nvSpPr>
        <p:spPr/>
        <p:txBody>
          <a:bodyPr/>
          <a:lstStyle/>
          <a:p>
            <a:r>
              <a:rPr lang="en-US" dirty="0" smtClean="0"/>
              <a:t>Blog</a:t>
            </a:r>
          </a:p>
          <a:p>
            <a:pPr lvl="1"/>
            <a:r>
              <a:rPr lang="en-US" dirty="0" smtClean="0"/>
              <a:t>Invoke-</a:t>
            </a:r>
            <a:r>
              <a:rPr lang="en-US" dirty="0" err="1" smtClean="0"/>
              <a:t>automation.blog</a:t>
            </a:r>
            <a:endParaRPr lang="en-US" dirty="0" smtClean="0"/>
          </a:p>
          <a:p>
            <a:r>
              <a:rPr lang="en-US" dirty="0" smtClean="0"/>
              <a:t>Twitter(X)/Slack/GitHub</a:t>
            </a:r>
          </a:p>
          <a:p>
            <a:pPr lvl="1"/>
            <a:r>
              <a:rPr lang="en-US" dirty="0" err="1" smtClean="0"/>
              <a:t>jpsider</a:t>
            </a:r>
            <a:endParaRPr lang="en-US" dirty="0" smtClean="0"/>
          </a:p>
          <a:p>
            <a:r>
              <a:rPr lang="en-US" dirty="0" smtClean="0"/>
              <a:t>VMware Programs</a:t>
            </a:r>
          </a:p>
          <a:p>
            <a:pPr lvl="1"/>
            <a:r>
              <a:rPr lang="en-US" dirty="0" smtClean="0"/>
              <a:t>VMUG Advantage</a:t>
            </a:r>
          </a:p>
          <a:p>
            <a:pPr lvl="1"/>
            <a:r>
              <a:rPr lang="en-US" dirty="0" smtClean="0"/>
              <a:t>VMUG Board of Directors</a:t>
            </a:r>
          </a:p>
          <a:p>
            <a:pPr lvl="1"/>
            <a:r>
              <a:rPr lang="en-US" dirty="0" err="1" smtClean="0"/>
              <a:t>vExpert</a:t>
            </a:r>
            <a:r>
              <a:rPr lang="en-US" dirty="0" smtClean="0"/>
              <a:t> x10</a:t>
            </a:r>
          </a:p>
          <a:p>
            <a:pPr lvl="1"/>
            <a:r>
              <a:rPr lang="en-US" dirty="0" smtClean="0"/>
              <a:t>VMware {Code} Coach</a:t>
            </a:r>
            <a:endParaRPr lang="en-US" dirty="0"/>
          </a:p>
        </p:txBody>
      </p:sp>
      <p:pic>
        <p:nvPicPr>
          <p:cNvPr id="5" name="Picture 4"/>
          <p:cNvPicPr>
            <a:picLocks noChangeAspect="1"/>
          </p:cNvPicPr>
          <p:nvPr/>
        </p:nvPicPr>
        <p:blipFill>
          <a:blip r:embed="rId2"/>
          <a:stretch>
            <a:fillRect/>
          </a:stretch>
        </p:blipFill>
        <p:spPr>
          <a:xfrm>
            <a:off x="10152872" y="734452"/>
            <a:ext cx="1479625" cy="14833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125" y="3290670"/>
            <a:ext cx="1687559" cy="1418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46503" y="4431413"/>
            <a:ext cx="2121951" cy="159146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6" y="1690688"/>
            <a:ext cx="1687560" cy="1800959"/>
          </a:xfrm>
          <a:prstGeom prst="rect">
            <a:avLst/>
          </a:prstGeom>
        </p:spPr>
      </p:pic>
      <p:pic>
        <p:nvPicPr>
          <p:cNvPr id="9" name="Picture 8"/>
          <p:cNvPicPr>
            <a:picLocks noChangeAspect="1"/>
          </p:cNvPicPr>
          <p:nvPr/>
        </p:nvPicPr>
        <p:blipFill>
          <a:blip r:embed="rId6"/>
          <a:stretch>
            <a:fillRect/>
          </a:stretch>
        </p:blipFill>
        <p:spPr>
          <a:xfrm>
            <a:off x="3434815" y="1535527"/>
            <a:ext cx="2288956" cy="1293758"/>
          </a:xfrm>
          <a:prstGeom prst="rect">
            <a:avLst/>
          </a:prstGeom>
        </p:spPr>
      </p:pic>
      <p:pic>
        <p:nvPicPr>
          <p:cNvPr id="10" name="Picture 9"/>
          <p:cNvPicPr>
            <a:picLocks noChangeAspect="1"/>
          </p:cNvPicPr>
          <p:nvPr/>
        </p:nvPicPr>
        <p:blipFill>
          <a:blip r:embed="rId7"/>
          <a:stretch>
            <a:fillRect/>
          </a:stretch>
        </p:blipFill>
        <p:spPr>
          <a:xfrm>
            <a:off x="4047739" y="5227144"/>
            <a:ext cx="845177" cy="841655"/>
          </a:xfrm>
          <a:prstGeom prst="rect">
            <a:avLst/>
          </a:prstGeom>
        </p:spPr>
      </p:pic>
    </p:spTree>
    <p:extLst>
      <p:ext uri="{BB962C8B-B14F-4D97-AF65-F5344CB8AC3E}">
        <p14:creationId xmlns:p14="http://schemas.microsoft.com/office/powerpoint/2010/main" val="155169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EA9AD2-B29D-45F9-754A-E67C0BE07955}"/>
              </a:ext>
            </a:extLst>
          </p:cNvPr>
          <p:cNvSpPr>
            <a:spLocks noGrp="1"/>
          </p:cNvSpPr>
          <p:nvPr>
            <p:ph type="body" idx="1"/>
          </p:nvPr>
        </p:nvSpPr>
        <p:spPr>
          <a:xfrm>
            <a:off x="115588" y="2308194"/>
            <a:ext cx="8984023" cy="2004121"/>
          </a:xfrm>
        </p:spPr>
        <p:txBody>
          <a:bodyPr>
            <a:normAutofit fontScale="77500" lnSpcReduction="20000"/>
          </a:bodyPr>
          <a:lstStyle/>
          <a:p>
            <a:r>
              <a:rPr lang="en-US" dirty="0"/>
              <a:t>Invoke-VCF –Version 9 –</a:t>
            </a:r>
            <a:r>
              <a:rPr lang="en-US" dirty="0" err="1"/>
              <a:t>InstallType</a:t>
            </a:r>
            <a:r>
              <a:rPr lang="en-US" dirty="0"/>
              <a:t> Full –Confirm:$False</a:t>
            </a:r>
          </a:p>
          <a:p>
            <a:r>
              <a:rPr lang="en-US" dirty="0"/>
              <a:t>Tune in to this Virtual session to learn about how Belay Technologies took a programmatic approach to evaluating and planning how we will deploy VCF. During the session, </a:t>
            </a:r>
            <a:endParaRPr lang="en-US" dirty="0" smtClean="0"/>
          </a:p>
          <a:p>
            <a:r>
              <a:rPr lang="en-US" dirty="0" smtClean="0"/>
              <a:t>I </a:t>
            </a:r>
            <a:r>
              <a:rPr lang="en-US" dirty="0"/>
              <a:t>give an overview of the current deployment architecture of our current infrastructure and review the differences as we deploy VCF in a greenfield environment</a:t>
            </a:r>
            <a:r>
              <a:rPr lang="en-US" dirty="0" smtClean="0"/>
              <a:t>.</a:t>
            </a:r>
          </a:p>
          <a:p>
            <a:r>
              <a:rPr lang="en-US" dirty="0" smtClean="0"/>
              <a:t> </a:t>
            </a:r>
            <a:r>
              <a:rPr lang="en-US" dirty="0"/>
              <a:t>The session will cover key decision points that will allow our team to take full advantage of the VCF software suite to ensure we get the best bang for the buck. </a:t>
            </a:r>
          </a:p>
        </p:txBody>
      </p:sp>
    </p:spTree>
    <p:extLst>
      <p:ext uri="{BB962C8B-B14F-4D97-AF65-F5344CB8AC3E}">
        <p14:creationId xmlns:p14="http://schemas.microsoft.com/office/powerpoint/2010/main" val="355364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0887-E22D-284C-E244-25D2894B1B0F}"/>
              </a:ext>
            </a:extLst>
          </p:cNvPr>
          <p:cNvSpPr>
            <a:spLocks noGrp="1"/>
          </p:cNvSpPr>
          <p:nvPr>
            <p:ph type="title"/>
          </p:nvPr>
        </p:nvSpPr>
        <p:spPr/>
        <p:txBody>
          <a:bodyPr/>
          <a:lstStyle/>
          <a:p>
            <a:r>
              <a:rPr lang="en-US" dirty="0" smtClean="0"/>
              <a:t>Agenda</a:t>
            </a:r>
            <a:endParaRPr lang="en-US" dirty="0"/>
          </a:p>
        </p:txBody>
      </p:sp>
      <p:sp>
        <p:nvSpPr>
          <p:cNvPr id="4" name="Content Placeholder 3">
            <a:extLst>
              <a:ext uri="{FF2B5EF4-FFF2-40B4-BE49-F238E27FC236}">
                <a16:creationId xmlns:a16="http://schemas.microsoft.com/office/drawing/2014/main" id="{C382D275-8495-067D-56FE-D8012F4BA615}"/>
              </a:ext>
            </a:extLst>
          </p:cNvPr>
          <p:cNvSpPr>
            <a:spLocks noGrp="1"/>
          </p:cNvSpPr>
          <p:nvPr>
            <p:ph sz="half" idx="2"/>
          </p:nvPr>
        </p:nvSpPr>
        <p:spPr>
          <a:xfrm>
            <a:off x="839788" y="1544715"/>
            <a:ext cx="5157787" cy="4644948"/>
          </a:xfrm>
        </p:spPr>
        <p:txBody>
          <a:bodyPr/>
          <a:lstStyle/>
          <a:p>
            <a:r>
              <a:rPr lang="en-US" dirty="0" smtClean="0"/>
              <a:t>About Belay’s Workloads</a:t>
            </a:r>
          </a:p>
          <a:p>
            <a:r>
              <a:rPr lang="en-US" dirty="0" smtClean="0"/>
              <a:t>Current Deployment</a:t>
            </a:r>
          </a:p>
          <a:p>
            <a:r>
              <a:rPr lang="en-US" dirty="0" smtClean="0"/>
              <a:t>Future Deployment (VCF)</a:t>
            </a:r>
          </a:p>
          <a:p>
            <a:r>
              <a:rPr lang="en-US" dirty="0" smtClean="0"/>
              <a:t>VCF Considerations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69070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Belay’s Workloads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Automated Range Testing</a:t>
            </a:r>
          </a:p>
          <a:p>
            <a:pPr lvl="1"/>
            <a:r>
              <a:rPr lang="en-US" dirty="0" smtClean="0"/>
              <a:t>Provisioning Engine</a:t>
            </a:r>
          </a:p>
          <a:p>
            <a:pPr lvl="1"/>
            <a:r>
              <a:rPr lang="en-US" dirty="0" smtClean="0"/>
              <a:t>Task Execution Engine</a:t>
            </a:r>
          </a:p>
          <a:p>
            <a:r>
              <a:rPr lang="en-US" dirty="0" smtClean="0"/>
              <a:t>Think along the lines of VMware Hands on Labs</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6265524" y="2027997"/>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dirty="0" smtClean="0"/>
              <a:t>ummitRTS.com</a:t>
            </a:r>
            <a:endParaRPr lang="en-US" dirty="0"/>
          </a:p>
        </p:txBody>
      </p:sp>
    </p:spTree>
    <p:extLst>
      <p:ext uri="{BB962C8B-B14F-4D97-AF65-F5344CB8AC3E}">
        <p14:creationId xmlns:p14="http://schemas.microsoft.com/office/powerpoint/2010/main" val="207805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err="1" smtClean="0"/>
              <a:t>LogInsight</a:t>
            </a:r>
            <a:endParaRPr lang="en-US" dirty="0" smtClean="0"/>
          </a:p>
          <a:p>
            <a:r>
              <a:rPr lang="en-US" dirty="0" smtClean="0"/>
              <a:t>Kubernetes</a:t>
            </a:r>
          </a:p>
          <a:p>
            <a:pPr lvl="1"/>
            <a:r>
              <a:rPr lang="en-US" dirty="0" smtClean="0"/>
              <a:t>Rancher</a:t>
            </a:r>
            <a:endParaRPr lang="en-US" dirty="0"/>
          </a:p>
        </p:txBody>
      </p:sp>
    </p:spTree>
    <p:extLst>
      <p:ext uri="{BB962C8B-B14F-4D97-AF65-F5344CB8AC3E}">
        <p14:creationId xmlns:p14="http://schemas.microsoft.com/office/powerpoint/2010/main" val="1240590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p:txBody>
          <a:bodyPr/>
          <a:lstStyle/>
          <a:p>
            <a:r>
              <a:rPr lang="en-US" dirty="0" smtClean="0"/>
              <a:t>Draw a picture</a:t>
            </a:r>
            <a:endParaRPr lang="en-US" dirty="0"/>
          </a:p>
        </p:txBody>
      </p:sp>
      <p:sp>
        <p:nvSpPr>
          <p:cNvPr id="3" name="Picture Placeholder 2">
            <a:extLst>
              <a:ext uri="{FF2B5EF4-FFF2-40B4-BE49-F238E27FC236}">
                <a16:creationId xmlns:a16="http://schemas.microsoft.com/office/drawing/2014/main" id="{C1412E50-B6C2-DD1D-6919-4F1E5F67A8F4}"/>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3012FE5A-2623-B199-DD99-13A26F9D03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9659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err="1" smtClean="0"/>
              <a:t>LogInsight</a:t>
            </a:r>
            <a:endParaRPr lang="en-US" dirty="0" smtClean="0"/>
          </a:p>
          <a:p>
            <a:pPr lvl="1"/>
            <a:r>
              <a:rPr lang="en-US" dirty="0" smtClean="0"/>
              <a:t>Aria Automation</a:t>
            </a:r>
          </a:p>
          <a:p>
            <a:pPr lvl="1"/>
            <a:r>
              <a:rPr lang="en-US" dirty="0" err="1" smtClean="0"/>
              <a:t>Tanzu</a:t>
            </a:r>
            <a:endParaRPr lang="en-US" dirty="0"/>
          </a:p>
        </p:txBody>
      </p:sp>
    </p:spTree>
    <p:extLst>
      <p:ext uri="{BB962C8B-B14F-4D97-AF65-F5344CB8AC3E}">
        <p14:creationId xmlns:p14="http://schemas.microsoft.com/office/powerpoint/2010/main" val="2164165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789192BF4824BBEDA3AC9FCF428B3" ma:contentTypeVersion="24" ma:contentTypeDescription="Create a new document." ma:contentTypeScope="" ma:versionID="7ece7de7b130aec114904812f0961708">
  <xsd:schema xmlns:xsd="http://www.w3.org/2001/XMLSchema" xmlns:xs="http://www.w3.org/2001/XMLSchema" xmlns:p="http://schemas.microsoft.com/office/2006/metadata/properties" xmlns:ns2="a98d785b-a573-4648-a687-d73070f116ca" xmlns:ns3="e7d83ab9-40ce-4f6a-9d5b-bb8228ec9b2e" targetNamespace="http://schemas.microsoft.com/office/2006/metadata/properties" ma:root="true" ma:fieldsID="e9ab601550b6cf1692db97b0fa8fddbe" ns2:_="" ns3:_="">
    <xsd:import namespace="a98d785b-a573-4648-a687-d73070f116ca"/>
    <xsd:import namespace="e7d83ab9-40ce-4f6a-9d5b-bb8228ec9b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Date"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element ref="ns3:Archive" minOccurs="0"/>
                <xsd:element ref="ns3:ArchiveLoca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d785b-a573-4648-a687-d73070f116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3276885-7dfa-4cd0-820a-7be052c89ea5}" ma:internalName="TaxCatchAll" ma:showField="CatchAllData" ma:web="a98d785b-a573-4648-a687-d73070f116c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7d83ab9-40ce-4f6a-9d5b-bb8228ec9b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ate" ma:index="20" nillable="true" ma:displayName="Date" ma:format="DateOnly" ma:internalName="Date">
      <xsd:simpleType>
        <xsd:restriction base="dms:DateTime"/>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2a3306c-a91f-4216-84a6-267e9c23c602"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Archive" ma:index="27" nillable="true" ma:displayName="Archive" ma:default="0" ma:description="File is Archived Status" ma:format="Dropdown" ma:internalName="Archive">
      <xsd:simpleType>
        <xsd:restriction base="dms:Boolean"/>
      </xsd:simpleType>
    </xsd:element>
    <xsd:element name="ArchiveLocation" ma:index="28" nillable="true" ma:displayName="Archive Location" ma:description="If file archived then it is located at this location" ma:format="Dropdown" ma:internalName="ArchiveLocation">
      <xsd:simpleType>
        <xsd:restriction base="dms:Note">
          <xsd:maxLength value="255"/>
        </xsd:restriction>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98d785b-a573-4648-a687-d73070f116ca" xsi:nil="true"/>
    <Date xmlns="e7d83ab9-40ce-4f6a-9d5b-bb8228ec9b2e" xsi:nil="true"/>
    <ArchiveLocation xmlns="e7d83ab9-40ce-4f6a-9d5b-bb8228ec9b2e" xsi:nil="true"/>
    <lcf76f155ced4ddcb4097134ff3c332f xmlns="e7d83ab9-40ce-4f6a-9d5b-bb8228ec9b2e">
      <Terms xmlns="http://schemas.microsoft.com/office/infopath/2007/PartnerControls"/>
    </lcf76f155ced4ddcb4097134ff3c332f>
    <Archive xmlns="e7d83ab9-40ce-4f6a-9d5b-bb8228ec9b2e">false</Archiv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1CCB3F-DFDA-4ABC-87B2-9C8BACF6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d785b-a573-4648-a687-d73070f116ca"/>
    <ds:schemaRef ds:uri="e7d83ab9-40ce-4f6a-9d5b-bb8228ec9b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3F181F-629A-4D2E-9415-640AF5082EFC}">
  <ds:schemaRef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2006/metadata/properties"/>
    <ds:schemaRef ds:uri="a98d785b-a573-4648-a687-d73070f116ca"/>
    <ds:schemaRef ds:uri="http://schemas.microsoft.com/office/infopath/2007/PartnerControls"/>
    <ds:schemaRef ds:uri="e7d83ab9-40ce-4f6a-9d5b-bb8228ec9b2e"/>
  </ds:schemaRefs>
</ds:datastoreItem>
</file>

<file path=customXml/itemProps3.xml><?xml version="1.0" encoding="utf-8"?>
<ds:datastoreItem xmlns:ds="http://schemas.openxmlformats.org/officeDocument/2006/customXml" ds:itemID="{3AF011B9-8470-4DC1-A078-7A19A1CA3A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TotalTime>
  <Words>212</Words>
  <Application>Microsoft Office PowerPoint</Application>
  <PresentationFormat>Widescreen</PresentationFormat>
  <Paragraphs>50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Justin Sider Chief Information Officer Belay Technologies</vt:lpstr>
      <vt:lpstr>About me</vt:lpstr>
      <vt:lpstr>PowerPoint Presentation</vt:lpstr>
      <vt:lpstr>Agenda</vt:lpstr>
      <vt:lpstr>Belay’s Workloads</vt:lpstr>
      <vt:lpstr>Current Deployment</vt:lpstr>
      <vt:lpstr>Draw a picture</vt:lpstr>
      <vt:lpstr>VCF Deployment</vt:lpstr>
      <vt:lpstr>Draw a picture</vt:lpstr>
      <vt:lpstr>VCF Considerations</vt:lpstr>
      <vt:lpstr>VCF Considerations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Maxie Khet (IG)</dc:creator>
  <cp:lastModifiedBy>justin sider</cp:lastModifiedBy>
  <cp:revision>7</cp:revision>
  <dcterms:created xsi:type="dcterms:W3CDTF">2025-05-20T20:34:12Z</dcterms:created>
  <dcterms:modified xsi:type="dcterms:W3CDTF">2025-06-13T23:04:44Z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0x010100002789192BF4824BBEDA3AC9FCF428B3</vt:lpwstr>
  </property>
</Properties>
</file>